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0" r:id="rId5"/>
    <p:sldId id="257" r:id="rId6"/>
    <p:sldId id="271" r:id="rId7"/>
    <p:sldId id="272" r:id="rId8"/>
    <p:sldId id="274" r:id="rId9"/>
    <p:sldId id="275" r:id="rId10"/>
    <p:sldId id="276" r:id="rId11"/>
    <p:sldId id="278" r:id="rId12"/>
    <p:sldId id="279" r:id="rId13"/>
    <p:sldId id="290" r:id="rId14"/>
    <p:sldId id="277" r:id="rId15"/>
    <p:sldId id="281" r:id="rId16"/>
    <p:sldId id="289" r:id="rId17"/>
    <p:sldId id="284" r:id="rId18"/>
    <p:sldId id="288" r:id="rId19"/>
    <p:sldId id="287" r:id="rId20"/>
    <p:sldId id="286" r:id="rId21"/>
    <p:sldId id="291" r:id="rId22"/>
    <p:sldId id="260" r:id="rId23"/>
    <p:sldId id="292" r:id="rId24"/>
    <p:sldId id="263" r:id="rId25"/>
    <p:sldId id="293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8" r:id="rId39"/>
    <p:sldId id="307" r:id="rId40"/>
    <p:sldId id="309" r:id="rId41"/>
    <p:sldId id="310" r:id="rId42"/>
    <p:sldId id="311" r:id="rId43"/>
    <p:sldId id="312" r:id="rId44"/>
    <p:sldId id="328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26" r:id="rId59"/>
    <p:sldId id="327" r:id="rId60"/>
    <p:sldId id="265" r:id="rId61"/>
    <p:sldId id="266" r:id="rId62"/>
    <p:sldId id="268" r:id="rId63"/>
    <p:sldId id="269" r:id="rId64"/>
    <p:sldId id="267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3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9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7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2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3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9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5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B42E9-067C-48FB-92B3-C5F76BBDE3F0}" type="datetimeFigureOut">
              <a:rPr lang="en-US" smtClean="0"/>
              <a:t>2/13/2012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61B4F-4774-4BE3-A7AE-92EC39952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3.wav"/><Relationship Id="rId7" Type="http://schemas.openxmlformats.org/officeDocument/2006/relationships/image" Target="../media/image1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6" Type="http://schemas.openxmlformats.org/officeDocument/2006/relationships/image" Target="../media/image1.png"/><Relationship Id="rId5" Type="http://schemas.openxmlformats.org/officeDocument/2006/relationships/hyperlink" Target="http://www.khanacademy.org/" TargetMode="External"/><Relationship Id="rId4" Type="http://schemas.openxmlformats.org/officeDocument/2006/relationships/hyperlink" Target="http://www.youtube.com/watch?v=nTFEUsudhfs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to Add and Subtract</a:t>
            </a:r>
            <a:br>
              <a:rPr lang="en-US" dirty="0" smtClean="0"/>
            </a:br>
            <a:r>
              <a:rPr lang="en-US" dirty="0" smtClean="0"/>
              <a:t>Large Numbers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Yes, this is serious.</a:t>
            </a:r>
          </a:p>
          <a:p>
            <a:endParaRPr lang="en-US" dirty="0"/>
          </a:p>
          <a:p>
            <a:r>
              <a:rPr lang="en-US" sz="1400" dirty="0" smtClean="0"/>
              <a:t>Prerequisite: Be able to add and subtract any two numbers between 0 and 18. If you need to use your fingers a lot, that is OK. Just pause the video when you need to.</a:t>
            </a:r>
            <a:endParaRPr lang="en-US" sz="1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33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10"/>
    </mc:Choice>
    <mc:Fallback>
      <p:transition spd="slow" advTm="19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19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r>
              <a:rPr lang="en-US" sz="7200" dirty="0" smtClean="0"/>
              <a:t>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6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8"/>
    </mc:Choice>
    <mc:Fallback>
      <p:transition spd="slow" advTm="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7200" dirty="0" smtClean="0">
              <a:solidFill>
                <a:srgbClr val="FF0000"/>
              </a:solidFill>
            </a:endParaRPr>
          </a:p>
          <a:p>
            <a:pPr algn="r"/>
            <a:r>
              <a:rPr lang="en-US" sz="7200" dirty="0" smtClean="0"/>
              <a:t>19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r>
              <a:rPr lang="en-US" sz="7200" dirty="0" smtClean="0"/>
              <a:t>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6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4"/>
    </mc:Choice>
    <mc:Fallback>
      <p:transition spd="slow" advTm="1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7200" dirty="0" smtClean="0">
              <a:solidFill>
                <a:srgbClr val="FF0000"/>
              </a:solidFill>
            </a:endParaRPr>
          </a:p>
          <a:p>
            <a:pPr algn="r"/>
            <a:r>
              <a:rPr lang="en-US" sz="7200" dirty="0" smtClean="0"/>
              <a:t>19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r>
              <a:rPr lang="en-US" sz="7200" dirty="0" smtClean="0"/>
              <a:t>21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92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1"/>
    </mc:Choice>
    <mc:Fallback>
      <p:transition spd="slow" advTm="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7200" dirty="0" smtClean="0">
              <a:solidFill>
                <a:srgbClr val="FF0000"/>
              </a:solidFill>
            </a:endParaRPr>
          </a:p>
          <a:p>
            <a:pPr algn="r"/>
            <a:r>
              <a:rPr lang="en-US" sz="7200" dirty="0" smtClean="0"/>
              <a:t>19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r>
              <a:rPr lang="en-US" sz="7200" dirty="0" smtClean="0"/>
              <a:t>21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5410200" y="5334000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Done!</a:t>
            </a:r>
            <a:endParaRPr lang="en-US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5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0"/>
    </mc:Choice>
    <mc:Fallback>
      <p:transition spd="slow" advTm="5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400" dirty="0" smtClean="0"/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4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7"/>
    </mc:Choice>
    <mc:Fallback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400" dirty="0" smtClean="0"/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4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06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4"/>
    </mc:Choice>
    <mc:Fallback>
      <p:transition spd="slow" advTm="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4400" dirty="0" smtClean="0"/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14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82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9"/>
    </mc:Choice>
    <mc:Fallback>
      <p:transition spd="slow" advTm="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  1</a:t>
            </a:r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14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8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1"/>
    </mc:Choice>
    <mc:Fallback>
      <p:transition spd="slow" advTm="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FF0000"/>
                </a:solidFill>
              </a:rPr>
              <a:t>  1</a:t>
            </a:r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314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6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8"/>
    </mc:Choice>
    <mc:Fallback>
      <p:transition spd="slow" advTm="6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400" dirty="0" smtClean="0">
                <a:solidFill>
                  <a:srgbClr val="FF0000"/>
                </a:solidFill>
              </a:rPr>
              <a:t>1 1</a:t>
            </a:r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314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3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2"/>
    </mc:Choice>
    <mc:Fallback>
      <p:transition spd="slow" advTm="5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WORKAREA\APPD\My_Grandfather_Photo_from_January_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01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5"/>
    </mc:Choice>
    <mc:Fallback>
      <p:transition spd="slow" advTm="6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400" dirty="0" smtClean="0">
                <a:solidFill>
                  <a:srgbClr val="FF0000"/>
                </a:solidFill>
              </a:rPr>
              <a:t>1 1</a:t>
            </a:r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18314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7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3"/>
    </mc:Choice>
    <mc:Fallback>
      <p:transition spd="slow" advTm="22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16764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4400" dirty="0" smtClean="0">
                <a:solidFill>
                  <a:srgbClr val="FF0000"/>
                </a:solidFill>
              </a:rPr>
              <a:t>1 1</a:t>
            </a:r>
          </a:p>
          <a:p>
            <a:pPr algn="r"/>
            <a:r>
              <a:rPr lang="en-US" sz="7200" dirty="0" smtClean="0"/>
              <a:t>9940</a:t>
            </a:r>
            <a:br>
              <a:rPr lang="en-US" sz="7200" dirty="0" smtClean="0"/>
            </a:br>
            <a:r>
              <a:rPr lang="en-US" sz="7200" u="sng" dirty="0" smtClean="0"/>
              <a:t>+ 8374</a:t>
            </a:r>
            <a:br>
              <a:rPr lang="en-US" sz="7200" u="sng" dirty="0" smtClean="0"/>
            </a:br>
            <a:r>
              <a:rPr lang="en-US" sz="7200" dirty="0" smtClean="0"/>
              <a:t>18314</a:t>
            </a:r>
            <a:endParaRPr lang="en-US" sz="7200" dirty="0"/>
          </a:p>
        </p:txBody>
      </p:sp>
      <p:sp>
        <p:nvSpPr>
          <p:cNvPr id="5" name="TextBox 4"/>
          <p:cNvSpPr txBox="1"/>
          <p:nvPr/>
        </p:nvSpPr>
        <p:spPr>
          <a:xfrm>
            <a:off x="5715000" y="5079218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Done!</a:t>
            </a:r>
            <a:endParaRPr lang="en-US" sz="2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4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7"/>
    </mc:Choice>
    <mc:Fallback>
      <p:transition spd="slow" advTm="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adding, we piled on tens, hundreds, thousands, etc.. from the right to the left.</a:t>
            </a:r>
          </a:p>
          <a:p>
            <a:r>
              <a:rPr lang="en-US" dirty="0" smtClean="0"/>
              <a:t>In subtraction, we’re going to be </a:t>
            </a:r>
            <a:r>
              <a:rPr lang="en-US" i="1" dirty="0" smtClean="0"/>
              <a:t>stealing</a:t>
            </a:r>
            <a:r>
              <a:rPr lang="en-US" dirty="0" smtClean="0"/>
              <a:t> tens, hundreds, thousands, etc.. from the left to the right.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2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7"/>
    </mc:Choice>
    <mc:Fallback>
      <p:transition spd="slow" advTm="1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adding, we piled on tens, hundreds, thousands, etc.. from the right to the left.</a:t>
            </a:r>
          </a:p>
          <a:p>
            <a:r>
              <a:rPr lang="en-US" dirty="0" smtClean="0"/>
              <a:t>In subtraction, we’re going to be </a:t>
            </a:r>
            <a:r>
              <a:rPr lang="en-US" i="1" dirty="0" smtClean="0"/>
              <a:t>stealing</a:t>
            </a:r>
            <a:r>
              <a:rPr lang="en-US" dirty="0" smtClean="0"/>
              <a:t> tens, hundreds, thousands, etc.. from the left to the right.</a:t>
            </a:r>
          </a:p>
          <a:p>
            <a:r>
              <a:rPr lang="en-US" dirty="0" smtClean="0"/>
              <a:t>Some politically correct instructors call this stealing </a:t>
            </a:r>
            <a:r>
              <a:rPr lang="en-US" i="1" dirty="0" smtClean="0"/>
              <a:t>borrowing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7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"/>
    </mc:Choice>
    <mc:Fallback>
      <p:transition spd="slow" advTm="4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3344</a:t>
            </a:r>
            <a:br>
              <a:rPr lang="en-US" sz="7200" dirty="0" smtClean="0"/>
            </a:br>
            <a:r>
              <a:rPr lang="en-US" sz="7200" u="sng" dirty="0" smtClean="0"/>
              <a:t>- 1097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4"/>
    </mc:Choice>
    <mc:Fallback>
      <p:transition spd="slow" advTm="4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3344</a:t>
            </a:r>
            <a:br>
              <a:rPr lang="en-US" sz="7200" dirty="0" smtClean="0"/>
            </a:br>
            <a:r>
              <a:rPr lang="en-US" sz="7200" u="sng" dirty="0" smtClean="0"/>
              <a:t>- 1097</a:t>
            </a:r>
            <a:br>
              <a:rPr lang="en-US" sz="7200" u="sng" dirty="0" smtClean="0"/>
            </a:br>
            <a:r>
              <a:rPr lang="en-US" sz="7200" dirty="0" smtClean="0"/>
              <a:t>-3</a:t>
            </a: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4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9"/>
    </mc:Choice>
    <mc:Fallback>
      <p:transition spd="slow" advTm="4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7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4"/>
    </mc:Choice>
    <mc:Fallback>
      <p:transition spd="slow" advTm="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6401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(4-7) + 10(4-9) + 100(3-0) + 1000(3-1)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9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02"/>
    </mc:Choice>
    <mc:Fallback>
      <p:transition spd="slow" advTm="13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6401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(4-7) + 10(4-9) + 100(3-0) + 1000(3-1)</a:t>
            </a:r>
          </a:p>
          <a:p>
            <a:r>
              <a:rPr lang="en-US" sz="3200" dirty="0" smtClean="0"/>
              <a:t>-3  + 40 - 90 + 300 + 3000 - 1000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82"/>
    </mc:Choice>
    <mc:Fallback>
      <p:transition spd="slow" advTm="1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640111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(4-7) + 10(4-9) + 100(3-0) + 1000(3-1)</a:t>
            </a:r>
          </a:p>
          <a:p>
            <a:r>
              <a:rPr lang="en-US" sz="3200" dirty="0" smtClean="0"/>
              <a:t>-3  + 40 - 90 + 300 + 3000 - 1000</a:t>
            </a:r>
          </a:p>
          <a:p>
            <a:r>
              <a:rPr lang="en-US" sz="3200" dirty="0" smtClean="0"/>
              <a:t>340 + 2000 - 93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6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98"/>
    </mc:Choice>
    <mc:Fallback>
      <p:transition spd="slow" advTm="9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WORKAREA\APPD\IMG_74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"/>
            <a:ext cx="9144000" cy="68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5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0"/>
    </mc:Choice>
    <mc:Fallback>
      <p:transition spd="slow" advTm="7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64011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(4-7) + 10(4-9) + 100(3-0) + 1000(3-1)</a:t>
            </a:r>
          </a:p>
          <a:p>
            <a:r>
              <a:rPr lang="en-US" sz="3200" dirty="0" smtClean="0"/>
              <a:t>-3  + 40 - 90 + 300 + 3000 - 1000</a:t>
            </a:r>
          </a:p>
          <a:p>
            <a:r>
              <a:rPr lang="en-US" sz="3200" dirty="0" smtClean="0"/>
              <a:t>340 + 2000 - 93</a:t>
            </a:r>
          </a:p>
          <a:p>
            <a:r>
              <a:rPr lang="en-US" sz="3200" dirty="0" smtClean="0"/>
              <a:t>2340 - 93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"/>
    </mc:Choice>
    <mc:Fallback>
      <p:transition spd="slow" advTm="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64011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(4-7) + 10(4-9) + 100(3-0) + 1000(3-1)</a:t>
            </a:r>
          </a:p>
          <a:p>
            <a:r>
              <a:rPr lang="en-US" sz="3200" dirty="0" smtClean="0"/>
              <a:t>-3  + 40 - 90 + 300 + 3000 - 1000</a:t>
            </a:r>
          </a:p>
          <a:p>
            <a:r>
              <a:rPr lang="en-US" sz="3200" dirty="0" smtClean="0"/>
              <a:t>340 + 2000 - 93</a:t>
            </a:r>
          </a:p>
          <a:p>
            <a:r>
              <a:rPr lang="en-US" sz="3200" dirty="0" smtClean="0"/>
              <a:t>2340 - 93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3511" y="4495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2340</a:t>
            </a:r>
            <a:br>
              <a:rPr lang="en-US" sz="4000" dirty="0" smtClean="0"/>
            </a:br>
            <a:r>
              <a:rPr lang="en-US" sz="4000" u="sng" dirty="0" smtClean="0"/>
              <a:t>- 93</a:t>
            </a:r>
            <a:br>
              <a:rPr lang="en-US" sz="4000" u="sng" dirty="0" smtClean="0"/>
            </a:br>
            <a:endParaRPr lang="en-US" sz="4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6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8"/>
    </mc:Choice>
    <mc:Fallback>
      <p:transition spd="slow" advTm="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447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3344</a:t>
            </a:r>
            <a:br>
              <a:rPr lang="en-US" sz="4000" dirty="0" smtClean="0"/>
            </a:br>
            <a:r>
              <a:rPr lang="en-US" sz="4000" u="sng" dirty="0" smtClean="0"/>
              <a:t>- 1097</a:t>
            </a:r>
            <a:br>
              <a:rPr lang="en-US" sz="4000" u="sng" dirty="0" smtClean="0"/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23918" y="3063626"/>
            <a:ext cx="3642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3200400"/>
            <a:ext cx="64011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(4-7) + 10(4-9) + 100(3-0) + 1000(3-1)</a:t>
            </a:r>
          </a:p>
          <a:p>
            <a:r>
              <a:rPr lang="en-US" sz="3200" dirty="0" smtClean="0"/>
              <a:t>-3  + 40 - 90 + 300 + 3000 - 1000</a:t>
            </a:r>
          </a:p>
          <a:p>
            <a:r>
              <a:rPr lang="en-US" sz="3200" dirty="0" smtClean="0"/>
              <a:t>340 + 2000 - 93</a:t>
            </a:r>
          </a:p>
          <a:p>
            <a:r>
              <a:rPr lang="en-US" sz="3200" dirty="0" smtClean="0"/>
              <a:t>2340 - 93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3511" y="4495800"/>
            <a:ext cx="167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/>
              <a:t>2340</a:t>
            </a:r>
            <a:br>
              <a:rPr lang="en-US" sz="4000" dirty="0" smtClean="0"/>
            </a:br>
            <a:r>
              <a:rPr lang="en-US" sz="4000" u="sng" dirty="0" smtClean="0"/>
              <a:t>- 93</a:t>
            </a:r>
            <a:br>
              <a:rPr lang="en-US" sz="4000" u="sng" dirty="0" smtClean="0"/>
            </a:br>
            <a:r>
              <a:rPr lang="en-US" sz="4000" dirty="0" smtClean="0"/>
              <a:t>-3</a:t>
            </a:r>
            <a:endParaRPr lang="en-US" sz="4000" dirty="0"/>
          </a:p>
        </p:txBody>
      </p:sp>
      <p:pic>
        <p:nvPicPr>
          <p:cNvPr id="8" name="do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86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9"/>
    </mc:Choice>
    <mc:Fallback>
      <p:transition spd="slow" advTm="5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5089" objId="8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6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5"/>
    </mc:Choice>
    <mc:Fallback>
      <p:transition spd="slow" advTm="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40</a:t>
            </a:r>
            <a:br>
              <a:rPr lang="en-US" sz="7200" dirty="0" smtClean="0"/>
            </a:br>
            <a:r>
              <a:rPr lang="en-US" sz="7200" u="sng" dirty="0" smtClean="0"/>
              <a:t>- 3</a:t>
            </a:r>
            <a:br>
              <a:rPr lang="en-US" sz="7200" u="sng" dirty="0" smtClean="0"/>
            </a:br>
            <a:r>
              <a:rPr lang="en-US" sz="7200" dirty="0" smtClean="0"/>
              <a:t>37</a:t>
            </a: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8"/>
    </mc:Choice>
    <mc:Fallback>
      <p:transition spd="slow" advTm="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0200" y="1928183"/>
            <a:ext cx="40375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30 + </a:t>
            </a:r>
            <a:r>
              <a:rPr lang="en-US" sz="7200" dirty="0" smtClean="0">
                <a:solidFill>
                  <a:srgbClr val="FF0000"/>
                </a:solidFill>
              </a:rPr>
              <a:t>1</a:t>
            </a:r>
            <a:r>
              <a:rPr lang="en-US" sz="7200" dirty="0" smtClean="0"/>
              <a:t>0</a:t>
            </a:r>
            <a:br>
              <a:rPr lang="en-US" sz="7200" dirty="0" smtClean="0"/>
            </a:br>
            <a:r>
              <a:rPr lang="en-US" sz="7200" u="sng" dirty="0" smtClean="0"/>
              <a:t>- 3</a:t>
            </a:r>
            <a:br>
              <a:rPr lang="en-US" sz="7200" u="sng" dirty="0" smtClean="0"/>
            </a:br>
            <a:r>
              <a:rPr lang="en-US" sz="7200" dirty="0" smtClean="0"/>
              <a:t>30 +   7</a:t>
            </a: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25"/>
    </mc:Choice>
    <mc:Fallback>
      <p:transition spd="slow" advTm="1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7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05"/>
    </mc:Choice>
    <mc:Fallback>
      <p:transition spd="slow" advTm="10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002060"/>
                </a:solidFill>
              </a:rPr>
              <a:t>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9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1"/>
    </mc:Choice>
    <mc:Fallback>
      <p:transition spd="slow" advTm="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002060"/>
                </a:solidFill>
              </a:rPr>
              <a:t>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59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8"/>
    </mc:Choice>
    <mc:Fallback>
      <p:transition spd="slow" advTm="1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002060"/>
                </a:solidFill>
              </a:rPr>
              <a:t>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r>
              <a:rPr lang="en-US" sz="7200" dirty="0" smtClean="0"/>
              <a:t>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10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7"/>
    </mc:Choice>
    <mc:Fallback>
      <p:transition spd="slow" advTm="6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1917680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r>
              <a:rPr lang="en-US" sz="7200" dirty="0" smtClean="0"/>
              <a:t>????</a:t>
            </a: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2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9"/>
    </mc:Choice>
    <mc:Fallback>
      <p:transition spd="slow" advTm="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  2</a:t>
            </a:r>
            <a:r>
              <a:rPr lang="en-US" sz="2800" dirty="0" smtClean="0"/>
              <a:t>    </a:t>
            </a:r>
            <a:r>
              <a:rPr lang="en-US" sz="2800" dirty="0" smtClean="0">
                <a:solidFill>
                  <a:srgbClr val="002060"/>
                </a:solidFill>
              </a:rPr>
              <a:t>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r>
              <a:rPr lang="en-US" sz="7200" dirty="0" smtClean="0"/>
              <a:t>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67200" y="2734108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8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7"/>
    </mc:Choice>
    <mc:Fallback>
      <p:transition spd="slow" advTm="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  2</a:t>
            </a: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002060"/>
                </a:solidFill>
              </a:rPr>
              <a:t>13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r>
              <a:rPr lang="en-US" sz="7200" dirty="0" smtClean="0"/>
              <a:t>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67200" y="2734108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4"/>
    </mc:Choice>
    <mc:Fallback>
      <p:transition spd="slow" advTm="23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  2</a:t>
            </a: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002060"/>
                </a:solidFill>
              </a:rPr>
              <a:t>13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r>
              <a:rPr lang="en-US" sz="7200" dirty="0" smtClean="0"/>
              <a:t>47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67200" y="2734108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20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9"/>
    </mc:Choice>
    <mc:Fallback>
      <p:transition spd="slow" advTm="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  2</a:t>
            </a: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002060"/>
                </a:solidFill>
              </a:rPr>
              <a:t>13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r>
              <a:rPr lang="en-US" sz="7200" dirty="0" smtClean="0"/>
              <a:t>2247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67200" y="2734108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9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5"/>
    </mc:Choice>
    <mc:Fallback>
      <p:transition spd="slow" advTm="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  2</a:t>
            </a:r>
            <a:r>
              <a:rPr lang="en-US" sz="2800" dirty="0" smtClean="0"/>
              <a:t>   </a:t>
            </a:r>
            <a:r>
              <a:rPr lang="en-US" sz="2800" dirty="0" smtClean="0">
                <a:solidFill>
                  <a:srgbClr val="002060"/>
                </a:solidFill>
              </a:rPr>
              <a:t>13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2340</a:t>
            </a:r>
            <a:br>
              <a:rPr lang="en-US" sz="7200" dirty="0" smtClean="0"/>
            </a:br>
            <a:r>
              <a:rPr lang="en-US" sz="7200" u="sng" dirty="0" smtClean="0"/>
              <a:t>- 93</a:t>
            </a:r>
            <a:br>
              <a:rPr lang="en-US" sz="7200" u="sng" dirty="0" smtClean="0"/>
            </a:br>
            <a:r>
              <a:rPr lang="en-US" sz="7200" dirty="0" smtClean="0"/>
              <a:t>2247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716691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105400" y="2581708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267200" y="2734108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38800" y="5100935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Done!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82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4"/>
    </mc:Choice>
    <mc:Fallback>
      <p:transition spd="slow" advTm="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   </a:t>
            </a:r>
            <a:r>
              <a:rPr lang="en-US" sz="2800" dirty="0" smtClean="0"/>
              <a:t>   </a:t>
            </a:r>
            <a:endParaRPr lang="en-US" sz="4400" dirty="0" smtClean="0">
              <a:solidFill>
                <a:srgbClr val="002060"/>
              </a:solidFill>
            </a:endParaRPr>
          </a:p>
          <a:p>
            <a:pPr algn="r"/>
            <a:r>
              <a:rPr lang="en-US" sz="7200" dirty="0" smtClean="0"/>
              <a:t>3344</a:t>
            </a:r>
            <a:br>
              <a:rPr lang="en-US" sz="7200" dirty="0" smtClean="0"/>
            </a:br>
            <a:r>
              <a:rPr lang="en-US" sz="7200" u="sng" dirty="0" smtClean="0"/>
              <a:t>- 1097</a:t>
            </a:r>
            <a:br>
              <a:rPr lang="en-US" sz="7200" u="sng" dirty="0" smtClean="0"/>
            </a:br>
            <a:r>
              <a:rPr lang="en-US" sz="7200" dirty="0" smtClean="0"/>
              <a:t>2247</a:t>
            </a: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7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3"/>
    </mc:Choice>
    <mc:Fallback>
      <p:transition spd="slow" advTm="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0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0"/>
    </mc:Choice>
    <mc:Fallback>
      <p:transition spd="slow" advTm="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       5</a:t>
            </a:r>
          </a:p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105400" y="2590800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6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32"/>
    </mc:Choice>
    <mc:Fallback>
      <p:transition spd="slow" advTm="5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       5</a:t>
            </a:r>
          </a:p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r>
              <a:rPr lang="en-US" sz="7200" dirty="0" smtClean="0"/>
              <a:t>9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105400" y="2590800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01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8"/>
    </mc:Choice>
    <mc:Fallback>
      <p:transition spd="slow" advTm="8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 8  15</a:t>
            </a:r>
          </a:p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r>
              <a:rPr lang="en-US" sz="7200" dirty="0" smtClean="0"/>
              <a:t>9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105400" y="2590800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191000" y="2691976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3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0"/>
    </mc:Choice>
    <mc:Fallback>
      <p:transition spd="slow" advTm="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r>
              <a:rPr lang="en-US" sz="7200" dirty="0" smtClean="0"/>
              <a:t>11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0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1"/>
    </mc:Choice>
    <mc:Fallback>
      <p:transition spd="slow" advTm="12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 8  15</a:t>
            </a:r>
          </a:p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r>
              <a:rPr lang="en-US" sz="7200" dirty="0" smtClean="0"/>
              <a:t>69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105400" y="2590800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191000" y="2691976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0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6"/>
    </mc:Choice>
    <mc:Fallback>
      <p:transition spd="slow" advTm="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 8  15</a:t>
            </a:r>
          </a:p>
          <a:p>
            <a:pPr algn="r"/>
            <a:r>
              <a:rPr lang="en-US" sz="7200" dirty="0" smtClean="0"/>
              <a:t>7968</a:t>
            </a:r>
            <a:br>
              <a:rPr lang="en-US" sz="7200" dirty="0" smtClean="0"/>
            </a:br>
            <a:r>
              <a:rPr lang="en-US" sz="7200" u="sng" dirty="0" smtClean="0"/>
              <a:t>- 5899</a:t>
            </a:r>
            <a:br>
              <a:rPr lang="en-US" sz="7200" u="sng" dirty="0" smtClean="0"/>
            </a:br>
            <a:r>
              <a:rPr lang="en-US" sz="7200" dirty="0" smtClean="0"/>
              <a:t>2069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724400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5105400" y="2590800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191000" y="2691976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0" y="5079218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Done!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21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0"/>
    </mc:Choice>
    <mc:Fallback>
      <p:transition spd="slow" advTm="5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5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2"/>
    </mc:Choice>
    <mc:Fallback>
      <p:transition spd="slow" advTm="9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98274" y="2286000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29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8"/>
    </mc:Choice>
    <mc:Fallback>
      <p:transition spd="slow" advTm="6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0</a:t>
            </a:r>
          </a:p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41074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622074" y="2640874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6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70"/>
    </mc:Choice>
    <mc:Fallback>
      <p:transition spd="slow" advTm="7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0    9</a:t>
            </a:r>
          </a:p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41074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622074" y="2640874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648200" y="2682241"/>
            <a:ext cx="394063" cy="544285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6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"/>
    </mc:Choice>
    <mc:Fallback>
      <p:transition spd="slow" advTm="2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0    9</a:t>
            </a:r>
          </a:p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41074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622074" y="2640874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648200" y="2682241"/>
            <a:ext cx="394063" cy="544285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079274" y="2653937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0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7"/>
    </mc:Choice>
    <mc:Fallback>
      <p:transition spd="slow" advTm="3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0    9</a:t>
            </a:r>
          </a:p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r>
              <a:rPr lang="en-US" sz="7200" dirty="0" smtClean="0"/>
              <a:t>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41074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622074" y="2640874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648200" y="2682241"/>
            <a:ext cx="394063" cy="544285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079274" y="2653937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6"/>
    </mc:Choice>
    <mc:Fallback>
      <p:transition spd="slow" advTm="2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0    9</a:t>
            </a:r>
          </a:p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r>
              <a:rPr lang="en-US" sz="7200" dirty="0" smtClean="0"/>
              <a:t>37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41074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622074" y="2640874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648200" y="2682241"/>
            <a:ext cx="394063" cy="544285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079274" y="2653937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5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5"/>
    </mc:Choice>
    <mc:Fallback>
      <p:transition spd="slow" advTm="2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Subtracting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0711" y="1928183"/>
            <a:ext cx="26670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</a:rPr>
              <a:t>               0    9</a:t>
            </a:r>
          </a:p>
          <a:p>
            <a:pPr algn="r"/>
            <a:r>
              <a:rPr lang="en-US" sz="7200" dirty="0" smtClean="0"/>
              <a:t>2100</a:t>
            </a:r>
            <a:br>
              <a:rPr lang="en-US" sz="7200" dirty="0" smtClean="0"/>
            </a:br>
            <a:r>
              <a:rPr lang="en-US" sz="7200" u="sng" dirty="0" smtClean="0"/>
              <a:t>- 1063</a:t>
            </a:r>
            <a:br>
              <a:rPr lang="en-US" sz="7200" u="sng" dirty="0" smtClean="0"/>
            </a:br>
            <a:r>
              <a:rPr lang="en-US" sz="7200" dirty="0" smtClean="0"/>
              <a:t>1037</a:t>
            </a:r>
            <a:endParaRPr lang="en-US" sz="72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241074" y="2690182"/>
            <a:ext cx="304800" cy="510218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4622074" y="2640874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4648200" y="2682241"/>
            <a:ext cx="394063" cy="544285"/>
          </a:xfrm>
          <a:prstGeom prst="line">
            <a:avLst/>
          </a:prstGeom>
          <a:ln w="666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079274" y="2653937"/>
            <a:ext cx="76200" cy="15240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15000" y="5079218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Done!</a:t>
            </a:r>
            <a:endParaRPr lang="en-US" sz="2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9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3"/>
    </mc:Choice>
    <mc:Fallback>
      <p:transition spd="slow" advTm="3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19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r>
              <a:rPr lang="en-US" sz="7200" dirty="0" smtClean="0"/>
              <a:t>21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6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7"/>
    </mc:Choice>
    <mc:Fallback>
      <p:transition spd="slow" advTm="7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Khan Academy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Non-profit organization</a:t>
            </a:r>
          </a:p>
          <a:p>
            <a:r>
              <a:rPr lang="en-US" dirty="0" smtClean="0"/>
              <a:t>Goal: P</a:t>
            </a:r>
            <a:r>
              <a:rPr lang="en-US" dirty="0" smtClean="0">
                <a:effectLst/>
              </a:rPr>
              <a:t>rovide a high quality education to anyone, anywhere, for free</a:t>
            </a:r>
          </a:p>
          <a:p>
            <a:r>
              <a:rPr lang="en-US" dirty="0" smtClean="0"/>
              <a:t>Our education is a bit like Swiss cheese – tasty but there are a lot of holes.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Exercises and tutorials are self-directed, fun</a:t>
            </a:r>
          </a:p>
          <a:p>
            <a:r>
              <a:rPr lang="en-US" dirty="0" smtClean="0"/>
              <a:t>Game mechanics: badges are awarded</a:t>
            </a:r>
          </a:p>
          <a:p>
            <a:r>
              <a:rPr lang="en-US" dirty="0" smtClean="0"/>
              <a:t>Videos for when you get stuck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64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50"/>
    </mc:Choice>
    <mc:Fallback>
      <p:transition spd="slow" advTm="33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WORKAREA\APPD\khanacademy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369"/>
            <a:ext cx="9144000" cy="552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3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8"/>
    </mc:Choice>
    <mc:Fallback>
      <p:transition spd="slow" advTm="5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WORKAREA\APPD\khanacademy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369"/>
            <a:ext cx="9144000" cy="5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85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8"/>
    </mc:Choice>
    <mc:Fallback>
      <p:transition spd="slow" advTm="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Khan Academy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 Salman Khan’s TED talk,</a:t>
            </a:r>
            <a:br>
              <a:rPr lang="en-US" dirty="0" smtClean="0"/>
            </a:br>
            <a:r>
              <a:rPr lang="en-US" dirty="0" smtClean="0"/>
              <a:t>“Let’s use video to reinvent education”:</a:t>
            </a:r>
            <a:br>
              <a:rPr lang="en-US" dirty="0" smtClean="0"/>
            </a:br>
            <a:r>
              <a:rPr lang="en-US" sz="2800" dirty="0" smtClean="0">
                <a:hlinkClick r:id="rId4"/>
              </a:rPr>
              <a:t>http://www.youtube.com/watch?v=nTFEUsudhfs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 smtClean="0"/>
              <a:t>or enter “</a:t>
            </a:r>
            <a:r>
              <a:rPr lang="en-US" b="1" dirty="0" smtClean="0"/>
              <a:t>tinyurl.com/khan-</a:t>
            </a:r>
            <a:r>
              <a:rPr lang="en-US" b="1" dirty="0" err="1" smtClean="0"/>
              <a:t>tedtalk</a:t>
            </a:r>
            <a:r>
              <a:rPr lang="en-US" i="1" dirty="0" smtClean="0"/>
              <a:t>”</a:t>
            </a:r>
          </a:p>
          <a:p>
            <a:endParaRPr lang="en-US" dirty="0" smtClean="0"/>
          </a:p>
          <a:p>
            <a:r>
              <a:rPr lang="en-US" dirty="0" smtClean="0"/>
              <a:t>And… start sharpening those skills!</a:t>
            </a:r>
            <a:br>
              <a:rPr lang="en-US" dirty="0" smtClean="0"/>
            </a:br>
            <a:r>
              <a:rPr lang="en-US" dirty="0" smtClean="0">
                <a:hlinkClick r:id="rId5"/>
              </a:rPr>
              <a:t>http://www.khanacademy.org</a:t>
            </a:r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1"/>
    </mc:Choice>
    <mc:Fallback>
      <p:transition spd="slow" advTm="15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WORKAREA\APPD\paceyoursel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7" y="1657350"/>
            <a:ext cx="5076826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81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"/>
    </mc:Choice>
    <mc:Fallback>
      <p:transition spd="slow" advTm="3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1917680"/>
            <a:ext cx="335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10 + 9</a:t>
            </a:r>
            <a:br>
              <a:rPr lang="en-US" sz="7200" dirty="0" smtClean="0"/>
            </a:br>
            <a:r>
              <a:rPr lang="en-US" sz="7200" u="sng" dirty="0" smtClean="0"/>
              <a:t>+ 2</a:t>
            </a:r>
            <a:br>
              <a:rPr lang="en-US" sz="7200" u="sng" dirty="0" smtClean="0"/>
            </a:br>
            <a:r>
              <a:rPr lang="en-US" sz="7200" dirty="0" smtClean="0"/>
              <a:t>10 + </a:t>
            </a:r>
            <a:r>
              <a:rPr lang="en-US" sz="7200" b="1" dirty="0" smtClean="0">
                <a:solidFill>
                  <a:srgbClr val="FF0000"/>
                </a:solidFill>
              </a:rPr>
              <a:t>1</a:t>
            </a:r>
            <a:r>
              <a:rPr lang="en-US" sz="7200" dirty="0" smtClean="0"/>
              <a:t>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8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3"/>
    </mc:Choice>
    <mc:Fallback>
      <p:transition spd="slow" advTm="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09800" y="1201740"/>
            <a:ext cx="5029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7200" b="1" dirty="0" smtClean="0">
                <a:solidFill>
                  <a:srgbClr val="FF0000"/>
                </a:solidFill>
              </a:rPr>
              <a:t>10 </a:t>
            </a:r>
            <a:endParaRPr lang="en-US" sz="7200" dirty="0"/>
          </a:p>
          <a:p>
            <a:pPr lvl="2"/>
            <a:r>
              <a:rPr lang="en-US" sz="7200" dirty="0" smtClean="0"/>
              <a:t>10 +  9</a:t>
            </a:r>
          </a:p>
          <a:p>
            <a:pPr lvl="2"/>
            <a:r>
              <a:rPr lang="en-US" sz="7200" dirty="0" smtClean="0"/>
              <a:t>     +  2</a:t>
            </a:r>
            <a:r>
              <a:rPr lang="en-US" sz="7200" i="1" u="sng" dirty="0" smtClean="0"/>
              <a:t> </a:t>
            </a:r>
          </a:p>
          <a:p>
            <a:pPr lvl="2"/>
            <a:r>
              <a:rPr lang="en-US" sz="7200" i="1" u="sng" dirty="0"/>
              <a:t> </a:t>
            </a:r>
            <a:r>
              <a:rPr lang="en-US" sz="7200" i="1" u="sng" dirty="0" smtClean="0"/>
              <a:t>    - </a:t>
            </a:r>
            <a:r>
              <a:rPr lang="en-US" sz="7200" u="sng" dirty="0" smtClean="0"/>
              <a:t>10</a:t>
            </a:r>
            <a:endParaRPr lang="en-US" sz="7200" u="sng" dirty="0"/>
          </a:p>
          <a:p>
            <a:r>
              <a:rPr lang="en-US" sz="7200" b="1" dirty="0" smtClean="0">
                <a:solidFill>
                  <a:srgbClr val="FF0000"/>
                </a:solidFill>
              </a:rPr>
              <a:t>     2</a:t>
            </a:r>
            <a:r>
              <a:rPr lang="en-US" sz="7200" dirty="0" smtClean="0"/>
              <a:t>0 + 1</a:t>
            </a: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0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6"/>
    </mc:Choice>
    <mc:Fallback>
      <p:transition spd="slow" advTm="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3800" y="1917680"/>
            <a:ext cx="1447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dirty="0" smtClean="0"/>
              <a:t>19</a:t>
            </a:r>
            <a:br>
              <a:rPr lang="en-US" sz="7200" dirty="0" smtClean="0"/>
            </a:br>
            <a:r>
              <a:rPr lang="en-US" sz="7200" u="sng" dirty="0"/>
              <a:t>+</a:t>
            </a:r>
            <a:r>
              <a:rPr lang="en-US" sz="7200" u="sng" dirty="0" smtClean="0"/>
              <a:t> 2</a:t>
            </a:r>
            <a:br>
              <a:rPr lang="en-US" sz="7200" u="sng" dirty="0" smtClean="0"/>
            </a:br>
            <a:endParaRPr lang="en-US" sz="7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040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"/>
    </mc:Choice>
    <mc:Fallback>
      <p:transition spd="slow" advTm="3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607</Words>
  <Application>Microsoft Office PowerPoint</Application>
  <PresentationFormat>On-screen Show (4:3)</PresentationFormat>
  <Paragraphs>222</Paragraphs>
  <Slides>64</Slides>
  <Notes>0</Notes>
  <HiddenSlides>0</HiddenSlides>
  <MMClips>65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How to Add and Subtract Large Numbers</vt:lpstr>
      <vt:lpstr>PowerPoint Presentation</vt:lpstr>
      <vt:lpstr>PowerPoint Presentation</vt:lpstr>
      <vt:lpstr>The Problem 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Adding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Subtracting</vt:lpstr>
      <vt:lpstr>Khan Academy</vt:lpstr>
      <vt:lpstr>PowerPoint Presentation</vt:lpstr>
      <vt:lpstr>PowerPoint Presentation</vt:lpstr>
      <vt:lpstr>Khan Academy</vt:lpstr>
      <vt:lpstr>PowerPoint Presentation</vt:lpstr>
    </vt:vector>
  </TitlesOfParts>
  <Company>NSCC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Add and Subtract</dc:title>
  <dc:creator>%username%</dc:creator>
  <cp:lastModifiedBy>%username%</cp:lastModifiedBy>
  <cp:revision>38</cp:revision>
  <dcterms:created xsi:type="dcterms:W3CDTF">2012-02-03T22:54:07Z</dcterms:created>
  <dcterms:modified xsi:type="dcterms:W3CDTF">2012-02-13T12:07:38Z</dcterms:modified>
</cp:coreProperties>
</file>